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3" r:id="rId2"/>
    <p:sldId id="362" r:id="rId3"/>
    <p:sldId id="374" r:id="rId4"/>
    <p:sldId id="363" r:id="rId5"/>
    <p:sldId id="375" r:id="rId6"/>
    <p:sldId id="368" r:id="rId7"/>
    <p:sldId id="367" r:id="rId8"/>
    <p:sldId id="365" r:id="rId9"/>
    <p:sldId id="371" r:id="rId10"/>
    <p:sldId id="370" r:id="rId11"/>
    <p:sldId id="369" r:id="rId12"/>
    <p:sldId id="372" r:id="rId13"/>
    <p:sldId id="376" r:id="rId14"/>
    <p:sldId id="373" r:id="rId15"/>
    <p:sldId id="377" r:id="rId16"/>
    <p:sldId id="378" r:id="rId17"/>
    <p:sldId id="381" r:id="rId18"/>
    <p:sldId id="379" r:id="rId19"/>
    <p:sldId id="380" r:id="rId20"/>
    <p:sldId id="382" r:id="rId21"/>
    <p:sldId id="339" r:id="rId22"/>
    <p:sldId id="347" r:id="rId23"/>
    <p:sldId id="348" r:id="rId24"/>
    <p:sldId id="349" r:id="rId25"/>
    <p:sldId id="350" r:id="rId26"/>
    <p:sldId id="262" r:id="rId27"/>
    <p:sldId id="353" r:id="rId28"/>
    <p:sldId id="282" r:id="rId29"/>
    <p:sldId id="341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A03"/>
    <a:srgbClr val="FF3300"/>
    <a:srgbClr val="EA2D00"/>
    <a:srgbClr val="0000FF"/>
    <a:srgbClr val="FDC22F"/>
    <a:srgbClr val="000000"/>
    <a:srgbClr val="FF3737"/>
    <a:srgbClr val="D49C2C"/>
    <a:srgbClr val="EDCE17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C947A-6796-40EF-8ED3-A48FD83D1A8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623E-3DAC-4636-888B-10A9B1F5AE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34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AAD4C-8456-460E-A802-C43E068A790A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E623E-3DAC-4636-888B-10A9B1F5AEA0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7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  <a:alpha val="7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27CC-85B1-4243-8BEB-AF01DE681AA1}" type="datetimeFigureOut">
              <a:rPr lang="hu-HU" smtClean="0"/>
              <a:pPr/>
              <a:t>2017.08.31.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8F9D-911A-4BE7-A624-A86F76E0F1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imgres?q=tud%C3%A1sod+a+j%C3%B6v%C5%91d&amp;hl=hu&amp;biw=1123&amp;bih=804&amp;tbm=isch&amp;tbnid=k4nU1-7E9Xtd4M:&amp;imgrefurl=http://iszolnok.hu/2013/01/21/tudasod-a-jovod-program/&amp;docid=hgcwTDQn-vF5nM&amp;imgurl=http://iszolnok.hu/wp-content/uploads/2013/01/tudasod-a-jovod-projekt-34027.jpg&amp;w=433&amp;h=398&amp;ei=m0QfUq2nLqSk4gSG7oCgAQ&amp;zoom=1&amp;iact=hc&amp;vpx=450&amp;vpy=88&amp;dur=219&amp;hovh=215&amp;hovw=234&amp;tx=114&amp;ty=105&amp;page=1&amp;tbnh=145&amp;tbnw=158&amp;start=0&amp;ndsp=25&amp;ved=1t:429,r:7,s:0,i:10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nceinte 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733256"/>
            <a:ext cx="815538" cy="5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323528" y="908720"/>
            <a:ext cx="6192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Vészhelyzeti ismeretek</a:t>
            </a:r>
          </a:p>
          <a:p>
            <a:pPr algn="ctr"/>
            <a:endParaRPr lang="hu-HU" b="1" dirty="0" smtClean="0">
              <a:solidFill>
                <a:schemeClr val="accent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4000" b="1" i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Oktatási anyag diákoknak</a:t>
            </a:r>
          </a:p>
          <a:p>
            <a:pPr algn="ctr"/>
            <a:endParaRPr lang="hu-H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44208" y="0"/>
            <a:ext cx="216024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2" name="Kép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-1"/>
            <a:ext cx="2088232" cy="2538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899592" y="2924944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  <a:latin typeface="Baskerville Old Face" pitchFamily="18" charset="0"/>
              </a:rPr>
              <a:t>III. BÉLA   Gimnázium</a:t>
            </a:r>
          </a:p>
          <a:p>
            <a:pPr algn="ctr"/>
            <a:r>
              <a:rPr lang="hu-HU" sz="4800" b="1" dirty="0" smtClean="0">
                <a:solidFill>
                  <a:schemeClr val="accent3">
                    <a:lumMod val="50000"/>
                  </a:schemeClr>
                </a:solidFill>
                <a:latin typeface="Baskerville Old Face" pitchFamily="18" charset="0"/>
              </a:rPr>
              <a:t>Z I R C</a:t>
            </a:r>
            <a:endParaRPr lang="hu-HU" sz="4800" b="1" dirty="0">
              <a:solidFill>
                <a:schemeClr val="accent3">
                  <a:lumMod val="50000"/>
                </a:schemeClr>
              </a:solidFill>
              <a:latin typeface="Baskerville Old Face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483520" y="4653139"/>
            <a:ext cx="4373574" cy="1284289"/>
            <a:chOff x="684" y="2838"/>
            <a:chExt cx="2755" cy="809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684" y="3182"/>
              <a:ext cx="275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 u="sng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Készítette:</a:t>
              </a:r>
              <a:r>
                <a:rPr lang="hu-HU" sz="16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hu-H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Hédl </a:t>
              </a:r>
              <a:r>
                <a:rPr lang="hu-HU" sz="16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Evelin   </a:t>
              </a:r>
              <a:r>
                <a:rPr lang="hu-HU" sz="16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ügyvezető</a:t>
              </a:r>
            </a:p>
            <a:p>
              <a:pPr algn="ctr"/>
              <a:r>
                <a:rPr lang="hu-HU" sz="1600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Safety-Go</a:t>
              </a:r>
              <a:r>
                <a:rPr lang="hu-HU" sz="16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Kft. </a:t>
              </a:r>
              <a:r>
                <a:rPr lang="hu-HU" sz="16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felsőfokú tűzvédelmi szakreferense</a:t>
              </a:r>
              <a:endParaRPr lang="hu-H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hu-HU" sz="10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</a:rPr>
                <a:t>Szerző jog fenntartva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798" y="2838"/>
              <a:ext cx="4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800" dirty="0" smtClean="0">
                  <a:solidFill>
                    <a:schemeClr val="accent3">
                      <a:lumMod val="50000"/>
                    </a:schemeClr>
                  </a:solidFill>
                  <a:latin typeface="Arial" charset="0"/>
                </a:rPr>
                <a:t>2017</a:t>
              </a:r>
              <a:endParaRPr lang="hu-HU" sz="1800" dirty="0">
                <a:solidFill>
                  <a:schemeClr val="accent3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79512" y="6093296"/>
            <a:ext cx="7412607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200" b="1" dirty="0" err="1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Safety-Go</a:t>
            </a:r>
            <a:r>
              <a:rPr lang="hu-HU" sz="1400" b="1" dirty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u-HU" sz="1200" b="1" dirty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u-HU" sz="1100" dirty="0">
                <a:latin typeface="Baskerville Old Face" pitchFamily="18" charset="0"/>
                <a:ea typeface="Calibri" pitchFamily="34" charset="0"/>
                <a:cs typeface="Calibri" pitchFamily="34" charset="0"/>
              </a:rPr>
              <a:t>Munkavédelmi Szolgáltató  Kft. által kiadva.</a:t>
            </a:r>
            <a:r>
              <a:rPr lang="hu-HU" sz="1100" dirty="0">
                <a:ea typeface="Calibri" pitchFamily="34" charset="0"/>
                <a:cs typeface="Calibri" pitchFamily="34" charset="0"/>
              </a:rPr>
              <a:t>   </a:t>
            </a:r>
            <a:r>
              <a:rPr lang="hu-HU" sz="900" b="1" dirty="0">
                <a:ea typeface="Calibri" pitchFamily="34" charset="0"/>
                <a:cs typeface="Calibri" pitchFamily="34" charset="0"/>
              </a:rPr>
              <a:t>Érvényes </a:t>
            </a:r>
            <a:r>
              <a:rPr lang="hu-HU" sz="900" b="1" dirty="0" smtClean="0">
                <a:ea typeface="Calibri" pitchFamily="34" charset="0"/>
                <a:cs typeface="Calibri" pitchFamily="34" charset="0"/>
              </a:rPr>
              <a:t>2017.08.01 </a:t>
            </a:r>
            <a:r>
              <a:rPr lang="hu-HU" sz="900" b="1" dirty="0">
                <a:ea typeface="Calibri" pitchFamily="34" charset="0"/>
                <a:cs typeface="Calibri" pitchFamily="34" charset="0"/>
              </a:rPr>
              <a:t>– visszavonásig</a:t>
            </a:r>
            <a:endParaRPr lang="hu-HU" sz="600" dirty="0"/>
          </a:p>
          <a:p>
            <a:pPr eaLnBrk="0" hangingPunct="0"/>
            <a:r>
              <a:rPr lang="hu-HU" sz="900" dirty="0">
                <a:solidFill>
                  <a:srgbClr val="404040"/>
                </a:solidFill>
                <a:ea typeface="Calibri" pitchFamily="34" charset="0"/>
                <a:cs typeface="Calibri" pitchFamily="34" charset="0"/>
              </a:rPr>
              <a:t>Oktatásszervezői regisztrációs szám: SZ023/1-2-3/19/2011</a:t>
            </a:r>
            <a:endParaRPr lang="hu-HU" sz="600" dirty="0"/>
          </a:p>
          <a:p>
            <a:pPr eaLnBrk="0" hangingPunct="0"/>
            <a:r>
              <a:rPr lang="hu-HU" sz="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Az összeállított oktatási tematika a </a:t>
            </a:r>
            <a:r>
              <a:rPr lang="hu-HU" sz="800" b="1" dirty="0" err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Safety-Go</a:t>
            </a:r>
            <a:r>
              <a:rPr lang="hu-HU" sz="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Kft védett szellemi terméke, sokszorosítása, harmadik személynek történő átadása nem engedélyezett!</a:t>
            </a:r>
            <a:r>
              <a:rPr lang="hu-HU" sz="600" dirty="0"/>
              <a:t> </a:t>
            </a:r>
            <a:endParaRPr lang="hu-HU" dirty="0"/>
          </a:p>
        </p:txBody>
      </p:sp>
    </p:spTree>
  </p:cSld>
  <p:clrMapOvr>
    <a:masterClrMapping/>
  </p:clrMapOvr>
  <p:transition>
    <p:sndAc>
      <p:stSnd loop="1">
        <p:snd r:embed="rId3" name="190 sec Ern Cortazar - Two candles for two heart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23528" y="404664"/>
            <a:ext cx="8424936" cy="619268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Potenciális  vészhelyzetek,</a:t>
            </a: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amelyek  Zircen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III. BÉLA Gimnáziumban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bekövetkezhetnek ! </a:t>
            </a:r>
            <a:endParaRPr lang="hu-HU" sz="4800" b="1" dirty="0" smtClean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548680"/>
            <a:ext cx="8640960" cy="5832366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1.) Tornádó, szélvihar: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Következmény:</a:t>
            </a:r>
            <a:endParaRPr lang="hu-H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indent="-514350">
              <a:spcBef>
                <a:spcPts val="600"/>
              </a:spcBef>
              <a:buFont typeface="Wingdings" pitchFamily="2" charset="2"/>
              <a:buChar char="ü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Törmelékek, faágak nekicsapódása az épületnek,   ablakok betörése, repülő üvegszilánkok, tárgyak,</a:t>
            </a:r>
          </a:p>
          <a:p>
            <a:pPr marL="720000" indent="-514350">
              <a:spcBef>
                <a:spcPts val="600"/>
              </a:spcBef>
              <a:buFont typeface="Wingdings" pitchFamily="2" charset="2"/>
              <a:buChar char="ü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Fakidőlés, vagy törött faágak lecsapódása, </a:t>
            </a:r>
          </a:p>
          <a:p>
            <a:pPr marL="720000" indent="-514350">
              <a:spcBef>
                <a:spcPts val="600"/>
              </a:spcBef>
              <a:buFont typeface="Wingdings" pitchFamily="2" charset="2"/>
              <a:buChar char="ü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Kémény leomlása, tetőszerkezet beomlása,</a:t>
            </a:r>
          </a:p>
          <a:p>
            <a:pPr marL="720000" indent="-514350">
              <a:spcBef>
                <a:spcPts val="600"/>
              </a:spcBef>
              <a:buFont typeface="Wingdings" pitchFamily="2" charset="2"/>
              <a:buChar char="ü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Csapkodó nyílászárók okozta sérülés.</a:t>
            </a:r>
          </a:p>
          <a:p>
            <a:pPr marL="360000" indent="-514350">
              <a:spcBef>
                <a:spcPts val="1200"/>
              </a:spcBef>
            </a:pPr>
            <a:r>
              <a:rPr lang="hu-HU" sz="3600" b="1" i="1" u="sng" dirty="0" smtClean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Veszélyeztetés:</a:t>
            </a:r>
            <a:endParaRPr lang="hu-HU" sz="3600" b="1" u="sng" dirty="0" smtClean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514350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Sérülés széllökés miatti elesés következtében</a:t>
            </a:r>
          </a:p>
          <a:p>
            <a:pPr marL="180000" indent="-514350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Sérülés csapódó tárgyaktól</a:t>
            </a:r>
          </a:p>
          <a:p>
            <a:pPr marL="180000" indent="-514350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Beszorulás tárgyak közé, tárgyak, épületszerkezetek alá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404664"/>
            <a:ext cx="8640960" cy="5663089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2.) Gázrobbanás: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Következmény:</a:t>
            </a:r>
            <a:endParaRPr lang="hu-H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indent="-514350"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Nagy erejű lökéshullám,</a:t>
            </a:r>
          </a:p>
          <a:p>
            <a:pPr marL="720000" indent="-514350"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Ablakok kitörése, repülő üvegszilánkok, törmelékek, tárgyak,</a:t>
            </a:r>
          </a:p>
          <a:p>
            <a:pPr marL="720000" indent="-514350"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Leomló épületszerkezet, </a:t>
            </a:r>
          </a:p>
          <a:p>
            <a:pPr marL="720000" indent="-514350"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Tűz</a:t>
            </a:r>
          </a:p>
          <a:p>
            <a:pPr marL="720000" indent="-514350">
              <a:spcBef>
                <a:spcPts val="1200"/>
              </a:spcBef>
            </a:pPr>
            <a:r>
              <a:rPr lang="hu-HU" sz="3600" b="1" i="1" u="sng" dirty="0" smtClean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Veszélyeztetés:</a:t>
            </a:r>
            <a:endParaRPr lang="hu-HU" sz="3600" b="1" u="sng" dirty="0" smtClean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Sérülés széllökés miatti elesés következtében,</a:t>
            </a:r>
          </a:p>
          <a:p>
            <a:pPr marL="18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Sérülés csapódó tárgyaktól,</a:t>
            </a:r>
          </a:p>
          <a:p>
            <a:pPr marL="18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Beszorulás tárgyak közé, tárgyak, épületszerkezetek alá,</a:t>
            </a:r>
          </a:p>
          <a:p>
            <a:pPr marL="180000" indent="-514350">
              <a:buFont typeface="Wingdings" pitchFamily="2" charset="2"/>
              <a:buChar char="Ø"/>
            </a:pPr>
            <a:r>
              <a:rPr lang="hu-HU" sz="24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Keletkezett tűz okozta égési sérülés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548680"/>
            <a:ext cx="8640960" cy="5816977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3.) Tűz: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Következmény:</a:t>
            </a:r>
            <a:endParaRPr lang="hu-H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indent="-514350">
              <a:spcBef>
                <a:spcPts val="1200"/>
              </a:spcBef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Mérgező füst,  látási viszonyok, menekülési lehetőség korlátozódása,</a:t>
            </a:r>
          </a:p>
          <a:p>
            <a:pPr marL="720000" indent="-514350">
              <a:spcBef>
                <a:spcPts val="1200"/>
              </a:spcBef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Magas hőmérséklet,</a:t>
            </a:r>
          </a:p>
          <a:p>
            <a:pPr marL="720000" indent="-514350">
              <a:spcBef>
                <a:spcPts val="1200"/>
              </a:spcBef>
              <a:buFont typeface="Wingdings" pitchFamily="2" charset="2"/>
              <a:buChar char="ü"/>
            </a:pPr>
            <a:r>
              <a:rPr lang="hu-HU" sz="27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Leomló épületszerkezet, égő tárgy,</a:t>
            </a:r>
          </a:p>
          <a:p>
            <a:pPr marL="720000" indent="-514350">
              <a:spcBef>
                <a:spcPts val="1200"/>
              </a:spcBef>
            </a:pPr>
            <a:r>
              <a:rPr lang="hu-HU" sz="3600" b="1" i="1" u="sng" dirty="0" smtClean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Veszélyeztetés:</a:t>
            </a:r>
            <a:endParaRPr lang="hu-HU" sz="3600" b="1" u="sng" dirty="0" smtClean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Füstmérgezés</a:t>
            </a:r>
          </a:p>
          <a:p>
            <a:pPr marL="18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Égési sérülés</a:t>
            </a:r>
          </a:p>
          <a:p>
            <a:pPr marL="18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chemeClr val="accent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Beszorulás leváló épületszerkezetek alá,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23528" y="260648"/>
            <a:ext cx="8424936" cy="619268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Saját  és  embertársaink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életének,  testi épségének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védelme 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vészhelyzetek  esetén ! </a:t>
            </a:r>
            <a:endParaRPr lang="hu-HU" sz="4800" b="1" dirty="0" smtClean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424936" cy="6340197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1.) Tornádó, szélvihar: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Szabad térről, udvarról húzódjunk  azonnal	biztonságos helyre.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Ne bámészkodjunk,  lehetőleg már a vihar 	kezdetén helyezkedjünk el távolabb az 	ablakoktól, nyílászáróktól az épület belsejében 	levő fő tartófalak sarkában, közelében. 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A vihar elmúltával elsőként arról győződjünk meg, 	hogy történt-e személyi sérülés, szükséges-e 	személyek kimentését, a sérültek ellátását 	megszervezni, kialakult további veszélyeztetést 	megszüntetni?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 Személyi sérülés, komoly anyagi kár esetén hívjuk a 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800" b="1" i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112 </a:t>
            </a:r>
            <a:r>
              <a:rPr lang="hu-HU" sz="2800" b="1" i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-es 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általános segélyvonalat!</a:t>
            </a: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424936" cy="6270947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2.) Gázrobbanás: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r>
              <a:rPr lang="hu-HU" sz="3200" b="1" i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Váratlan esemény, felkészülni nem lehet rá, ezért következményei is súlyosabbak lehetnek!</a:t>
            </a:r>
          </a:p>
          <a:p>
            <a:pPr indent="-514350" algn="ctr">
              <a:spcBef>
                <a:spcPts val="300"/>
              </a:spcBef>
            </a:pPr>
            <a:endParaRPr lang="hu-H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 esemény bekövetkezte után elsőként győződjünk 	meg arról, hogy történt-e személyi sérülés, </a:t>
            </a: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	szükséges-e 	személyek kimentését, a sérültek 	ellátását megszervezni?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 Hívjuk azonnal a </a:t>
            </a:r>
            <a:r>
              <a:rPr lang="hu-HU" sz="2800" b="1" i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112 </a:t>
            </a:r>
            <a:r>
              <a:rPr lang="hu-HU" sz="2800" b="1" i="1" noProof="1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-es </a:t>
            </a: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általános segélyvonalat!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Gondoskodjunk arról, hogy az érintett területről 	mindenki biztonságos helyre kijusson.</a:t>
            </a:r>
          </a:p>
          <a:p>
            <a:pPr indent="-514350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 A hivatásos mentés megérkezéséig gondoskodjunk a 	sérültek ellátásáról. </a:t>
            </a:r>
            <a:endParaRPr lang="hu-HU" sz="2800" b="1" dirty="0" smtClean="0">
              <a:solidFill>
                <a:srgbClr val="F71A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24936" cy="6440225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3.) Ámokfutó: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/>
            <a:r>
              <a:rPr lang="hu-HU" sz="3200" b="1" i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Váratlan esemény, felkészülni </a:t>
            </a:r>
          </a:p>
          <a:p>
            <a:pPr indent="-514350" algn="just"/>
            <a:r>
              <a:rPr lang="hu-HU" sz="3200" b="1" i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nem lehet rá. </a:t>
            </a:r>
          </a:p>
          <a:p>
            <a:pPr indent="-514350" algn="just"/>
            <a:r>
              <a:rPr lang="hu-H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Komolyabb tragédia elkerülése </a:t>
            </a:r>
          </a:p>
          <a:p>
            <a:pPr indent="-514350" algn="just"/>
            <a:r>
              <a:rPr lang="hu-H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érdekében a következőket javasoljuk:</a:t>
            </a:r>
          </a:p>
          <a:p>
            <a:pPr indent="-514350" algn="just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buFont typeface="Wingdings" pitchFamily="2" charset="2"/>
              <a:buChar char="Ø"/>
            </a:pP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Amennyiben a hangos kiabálásból, vagy az esetleges  	fegyverdörrenésből ilyen eseményre következtethetünk, 	húzódjunk azonnal zárható helyiségbe.</a:t>
            </a:r>
          </a:p>
          <a:p>
            <a:pPr indent="-514350">
              <a:buFont typeface="Wingdings" pitchFamily="2" charset="2"/>
              <a:buChar char="Ø"/>
            </a:pP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 Zárjuk a helyiséget belülről és nehéz tárgyakkal torlaszoljuk 	el a bejáratot. </a:t>
            </a:r>
          </a:p>
          <a:p>
            <a:pPr indent="-514350">
              <a:buFont typeface="Wingdings" pitchFamily="2" charset="2"/>
              <a:buChar char="Ø"/>
            </a:pPr>
            <a:r>
              <a:rPr lang="hu-H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i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107 </a:t>
            </a:r>
            <a:r>
              <a:rPr lang="hu-HU" sz="2400" b="1" i="1" noProof="1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-es </a:t>
            </a: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szám tárcsázásával hívjuk azonnal a Rendőrséget!</a:t>
            </a:r>
          </a:p>
          <a:p>
            <a:pPr indent="-514350">
              <a:spcBef>
                <a:spcPts val="300"/>
              </a:spcBef>
            </a:pPr>
            <a:r>
              <a:rPr lang="hu-HU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FONTOS! </a:t>
            </a:r>
            <a:r>
              <a:rPr lang="hu-H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3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Kerüljük a személyes találkozást,</a:t>
            </a:r>
          </a:p>
          <a:p>
            <a:pPr indent="-514350"/>
            <a:r>
              <a:rPr lang="hu-HU" sz="23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		- Lehetőleg engedelmeskedjünk az ámokfutónak,</a:t>
            </a:r>
          </a:p>
          <a:p>
            <a:pPr indent="-514350"/>
            <a:r>
              <a:rPr lang="hu-HU" sz="23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		- Helyezkedjünk el a helyiségben úgy, hogy a 			  becsapódó lövedék ne érjen el bennünket. </a:t>
            </a:r>
          </a:p>
        </p:txBody>
      </p:sp>
      <p:pic>
        <p:nvPicPr>
          <p:cNvPr id="87042" name="Picture 2" descr="C:\Documents and Settings\Rendszergazda\Dokumentumok\1_Safety\_PARTNEREK\FOLYAMATOS\Gimnázium Zirc\5_Oktatás\Kat_11.jpg"/>
          <p:cNvPicPr>
            <a:picLocks noChangeAspect="1" noChangeArrowheads="1"/>
          </p:cNvPicPr>
          <p:nvPr/>
        </p:nvPicPr>
        <p:blipFill>
          <a:blip r:embed="rId2" cstate="print">
            <a:lum bright="16000" contrast="12000"/>
          </a:blip>
          <a:srcRect/>
          <a:stretch>
            <a:fillRect/>
          </a:stretch>
        </p:blipFill>
        <p:spPr bwMode="auto">
          <a:xfrm>
            <a:off x="5457282" y="332656"/>
            <a:ext cx="324626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24936" cy="5786199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endParaRPr lang="hu-H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C:\Documents and Settings\Rendszergazda\Dokumentumok\1_Safety\_PARTNEREK\FOLYAMATOS\Gimnázium Zirc\5_Oktatás\Kat_10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3"/>
            <a:ext cx="2676351" cy="2352837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043608" y="83671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I G Y E L E M !</a:t>
            </a:r>
            <a:endParaRPr lang="hu-HU" sz="7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400506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Fontos tudni, hogy az épületben keletkezett tüzet </a:t>
            </a:r>
          </a:p>
          <a:p>
            <a:pPr algn="ctr"/>
            <a:r>
              <a:rPr lang="hu-H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csengő </a:t>
            </a:r>
            <a:r>
              <a:rPr lang="hu-H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szaggatott</a:t>
            </a:r>
            <a:r>
              <a:rPr lang="hu-H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hangja jelzi !</a:t>
            </a:r>
            <a:endParaRPr lang="hu-H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4046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4.) Tűz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88641"/>
            <a:ext cx="8784976" cy="6447919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Teendők tűz esetén!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/>
            <a:r>
              <a:rPr lang="hu-H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Magyarországon törvénybe </a:t>
            </a:r>
          </a:p>
          <a:p>
            <a:pPr indent="-514350" algn="just"/>
            <a:r>
              <a:rPr lang="hu-H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foglaltatott, </a:t>
            </a:r>
            <a:r>
              <a:rPr lang="hu-H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i="1" dirty="0" smtClean="0">
                <a:solidFill>
                  <a:srgbClr val="000000"/>
                </a:solidFill>
                <a:latin typeface="Book Antiqua" pitchFamily="18" charset="0"/>
              </a:rPr>
              <a:t>1996. évi XXXI. törvény) </a:t>
            </a:r>
            <a:endParaRPr lang="hu-H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/>
            <a:r>
              <a:rPr lang="hu-H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hogy: </a:t>
            </a:r>
            <a:r>
              <a:rPr lang="hu-HU" sz="2600" dirty="0" smtClean="0">
                <a:solidFill>
                  <a:srgbClr val="0000FF"/>
                </a:solidFill>
                <a:latin typeface="Book Antiqua" pitchFamily="18" charset="0"/>
              </a:rPr>
              <a:t>„…aki tüzet vagy annak </a:t>
            </a:r>
          </a:p>
          <a:p>
            <a:pPr indent="-514350" algn="just"/>
            <a:r>
              <a:rPr lang="hu-HU" sz="2600" dirty="0" smtClean="0">
                <a:solidFill>
                  <a:srgbClr val="0000FF"/>
                </a:solidFill>
                <a:latin typeface="Book Antiqua" pitchFamily="18" charset="0"/>
              </a:rPr>
              <a:t>közvetlen  veszélyét  észleli, </a:t>
            </a:r>
          </a:p>
          <a:p>
            <a:pPr indent="-514350" algn="just"/>
            <a:r>
              <a:rPr lang="hu-HU" sz="2600" dirty="0" smtClean="0">
                <a:solidFill>
                  <a:srgbClr val="0000FF"/>
                </a:solidFill>
                <a:latin typeface="Book Antiqua" pitchFamily="18" charset="0"/>
              </a:rPr>
              <a:t>köteles  azt  haladéktalanul</a:t>
            </a:r>
          </a:p>
          <a:p>
            <a:pPr indent="-514350" algn="just"/>
            <a:r>
              <a:rPr lang="hu-HU" sz="2600" dirty="0" smtClean="0">
                <a:solidFill>
                  <a:srgbClr val="0000FF"/>
                </a:solidFill>
                <a:latin typeface="Book Antiqua" pitchFamily="18" charset="0"/>
              </a:rPr>
              <a:t>	      jelezni …”         </a:t>
            </a:r>
            <a:r>
              <a:rPr lang="hu-HU" sz="2600" i="1" dirty="0" smtClean="0">
                <a:solidFill>
                  <a:srgbClr val="0000FF"/>
                </a:solidFill>
                <a:latin typeface="Book Antiqua" pitchFamily="18" charset="0"/>
              </a:rPr>
              <a:t>Telefonszám:</a:t>
            </a:r>
            <a:r>
              <a:rPr lang="hu-HU" sz="2600" i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hu-HU" sz="2800" dirty="0" smtClean="0">
                <a:solidFill>
                  <a:srgbClr val="FF3300"/>
                </a:solidFill>
                <a:latin typeface="Arial Black" pitchFamily="34" charset="0"/>
              </a:rPr>
              <a:t>105</a:t>
            </a:r>
            <a:endParaRPr lang="hu-HU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/>
            <a:endParaRPr lang="hu-HU" sz="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/>
            <a:r>
              <a:rPr lang="hu-H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BÉLA  Gimnázium  Zirc</a:t>
            </a:r>
          </a:p>
          <a:p>
            <a:pPr indent="-514350" algn="ctr">
              <a:spcBef>
                <a:spcPts val="1200"/>
              </a:spcBef>
            </a:pPr>
            <a:r>
              <a:rPr lang="hu-H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 intézmény belső szabályozása szerint a tüzet észlelő köteles </a:t>
            </a:r>
          </a:p>
          <a:p>
            <a:pPr indent="-514350" algn="ctr"/>
            <a:r>
              <a:rPr lang="hu-H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riasztásról gondoskodni!</a:t>
            </a:r>
          </a:p>
          <a:p>
            <a:pPr indent="-514350" algn="just"/>
            <a:endParaRPr lang="hu-HU" sz="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/>
            <a:r>
              <a:rPr lang="hu-H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i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1. Elindítatni a központi tűzjelzést,</a:t>
            </a:r>
          </a:p>
          <a:p>
            <a:pPr indent="-514350" algn="just"/>
            <a:r>
              <a:rPr lang="hu-HU" sz="2400" b="1" i="1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	2. Értesíteni az iskola igazgatóját, vagy helyettesét</a:t>
            </a:r>
          </a:p>
          <a:p>
            <a:pPr indent="-514350" algn="just">
              <a:spcBef>
                <a:spcPts val="300"/>
              </a:spcBef>
            </a:pP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Abban az esetben, ha a központi tűzjelzés nem hozható működésbe </a:t>
            </a:r>
            <a:r>
              <a:rPr lang="hu-HU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(meghibásodás) </a:t>
            </a: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a riasztást hangos </a:t>
            </a:r>
            <a:r>
              <a:rPr lang="hu-H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TŰZ VAN   </a:t>
            </a:r>
            <a:r>
              <a:rPr lang="hu-HU" sz="2400" b="1" i="1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kiáltással kell megtenni</a:t>
            </a:r>
            <a:r>
              <a:rPr lang="hu-H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Documents and Settings\Rendszergazda\Dokumentumok\1_Safety\_PARTNEREK\FOLYAMATOS\Gimnázium Zirc\5_Oktatás\Kat_12.jpg"/>
          <p:cNvPicPr>
            <a:picLocks noChangeAspect="1" noChangeArrowheads="1"/>
          </p:cNvPicPr>
          <p:nvPr/>
        </p:nvPicPr>
        <p:blipFill>
          <a:blip r:embed="rId2" cstate="print">
            <a:lum bright="17000" contrast="17000"/>
          </a:blip>
          <a:srcRect/>
          <a:stretch>
            <a:fillRect/>
          </a:stretch>
        </p:blipFill>
        <p:spPr bwMode="auto">
          <a:xfrm>
            <a:off x="4716016" y="188640"/>
            <a:ext cx="423222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404664"/>
            <a:ext cx="7992888" cy="5909310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4000" b="1" u="sng" dirty="0" smtClean="0">
                <a:solidFill>
                  <a:srgbClr val="000000"/>
                </a:solidFill>
                <a:latin typeface="Baskerville Old Face" pitchFamily="18" charset="0"/>
              </a:rPr>
              <a:t>Az oktatás fontossága:</a:t>
            </a:r>
          </a:p>
          <a:p>
            <a:endParaRPr lang="hu-HU" sz="2000" b="1" dirty="0" smtClean="0">
              <a:latin typeface="Baskerville Old Face" pitchFamily="18" charset="0"/>
            </a:endParaRPr>
          </a:p>
          <a:p>
            <a:r>
              <a:rPr lang="hu-HU" sz="3200" b="1" dirty="0" smtClean="0">
                <a:latin typeface="Baskerville Old Face" pitchFamily="18" charset="0"/>
              </a:rPr>
              <a:t>Sokszor  halljuk,  hogy  </a:t>
            </a:r>
          </a:p>
          <a:p>
            <a:pPr algn="just"/>
            <a:r>
              <a:rPr lang="hu-HU" sz="3200" b="1" dirty="0" smtClean="0">
                <a:solidFill>
                  <a:srgbClr val="00B0F0"/>
                </a:solidFill>
                <a:latin typeface="Baskerville Old Face" pitchFamily="18" charset="0"/>
              </a:rPr>
              <a:t>   </a:t>
            </a:r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</a:rPr>
              <a:t>„</a:t>
            </a:r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a tudásod a jövőd</a:t>
            </a:r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</a:rPr>
              <a:t>”</a:t>
            </a:r>
          </a:p>
          <a:p>
            <a:endParaRPr lang="hu-HU" sz="3200" b="1" dirty="0" smtClean="0">
              <a:latin typeface="Baskerville Old Face" pitchFamily="18" charset="0"/>
            </a:endParaRPr>
          </a:p>
          <a:p>
            <a:r>
              <a:rPr lang="hu-HU" sz="3200" b="1" dirty="0" smtClean="0">
                <a:latin typeface="Baskerville Old Face" pitchFamily="18" charset="0"/>
              </a:rPr>
              <a:t>Mi  ezt  azzal  egészítenénk  ki,  hogy</a:t>
            </a:r>
          </a:p>
          <a:p>
            <a:pPr algn="ctr"/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</a:rPr>
              <a:t>„</a:t>
            </a:r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a tudás sokszor az életedet </a:t>
            </a:r>
          </a:p>
          <a:p>
            <a:pPr algn="ctr"/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mentheti meg</a:t>
            </a:r>
            <a:r>
              <a:rPr lang="hu-HU" sz="3200" dirty="0" smtClean="0">
                <a:solidFill>
                  <a:srgbClr val="0000FF"/>
                </a:solidFill>
                <a:latin typeface="Bookman Old Style" pitchFamily="18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hu-HU" sz="3200" b="1" dirty="0" smtClean="0">
                <a:solidFill>
                  <a:srgbClr val="F71A03"/>
                </a:solidFill>
                <a:latin typeface="Baskerville Old Face" pitchFamily="18" charset="0"/>
              </a:rPr>
              <a:t>Igen, ha váratlanul olyan helyzetbe kerülünk, hogy veszélybe kerül az életünk,  a menekülés lehetőségének  ismerete  megmentheti  azt ! </a:t>
            </a:r>
          </a:p>
          <a:p>
            <a:endParaRPr lang="hu-HU" sz="2000" dirty="0"/>
          </a:p>
        </p:txBody>
      </p:sp>
      <p:pic>
        <p:nvPicPr>
          <p:cNvPr id="4" name="rg_hi" descr="http://t0.gstatic.com/images?q=tbn:ANd9GcS7VPENZNnU0RXiinCtRPyUurrAyTX0sqflTNNvlCmWkc_pA8Gya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24511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568952" cy="5709255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Kiürítés, kimenekítés: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kiürítés, kimenekítés lényege, hogy az épületben 	tartózkodó személyek a lehető legrövidebb 	időn 	belül fegyelmezetten, pánik nélkül hagyják el az 	épületet és az arra kijelölt helyen gyülekezzenek.</a:t>
            </a:r>
          </a:p>
          <a:p>
            <a:pPr indent="-514350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tűzjelzést </a:t>
            </a:r>
            <a:r>
              <a:rPr lang="hu-HU" sz="2000" b="1" i="1" dirty="0" smtClean="0">
                <a:solidFill>
                  <a:schemeClr val="accent2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(folyamatos, szaggatottan szóló csengő) 	</a:t>
            </a: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meghallva 	</a:t>
            </a:r>
            <a:r>
              <a:rPr lang="hu-HU" sz="2800" b="1" i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azonnal meg kell kezdeni az épület elhagyását.</a:t>
            </a:r>
          </a:p>
          <a:p>
            <a:pPr indent="-514350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 közlekedési folyosók áteresztőképessége lehetővé 	teszi, hogy a kivonulás a tűzjelzés megszólalása 	után mindenhonnan torlódásmentesen </a:t>
            </a:r>
            <a:r>
              <a:rPr lang="hu-HU" sz="2800" b="1" i="1" noProof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megtörtén-	het a következő ábrák alapján.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" y="4107556"/>
            <a:ext cx="899592" cy="13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179511" y="109536"/>
            <a:ext cx="3816425" cy="1519263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Menekülési útvonalak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47803" y="2636912"/>
            <a:ext cx="287984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hu-HU" sz="2400" b="1" dirty="0" smtClean="0">
                <a:solidFill>
                  <a:schemeClr val="bg1">
                    <a:lumMod val="10000"/>
                  </a:schemeClr>
                </a:solidFill>
                <a:latin typeface="Book Antiqua" pitchFamily="18" charset="0"/>
              </a:rPr>
              <a:t>II. emelet</a:t>
            </a:r>
          </a:p>
          <a:p>
            <a:pPr algn="ctr"/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314"/>
            <a:ext cx="3528392" cy="6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" y="4127261"/>
            <a:ext cx="899592" cy="13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647803" y="2664912"/>
            <a:ext cx="287984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hu-HU" sz="2400" b="1" dirty="0" smtClean="0">
                <a:solidFill>
                  <a:schemeClr val="bg1">
                    <a:lumMod val="10000"/>
                  </a:schemeClr>
                </a:solidFill>
                <a:latin typeface="Book Antiqua" pitchFamily="18" charset="0"/>
              </a:rPr>
              <a:t>I. emelet</a:t>
            </a:r>
          </a:p>
          <a:p>
            <a:pPr algn="ctr"/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09536"/>
            <a:ext cx="3528392" cy="654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79511" y="109536"/>
            <a:ext cx="3816425" cy="1519263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Menekülési útvonalak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" y="4221088"/>
            <a:ext cx="899592" cy="13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647803" y="2636912"/>
            <a:ext cx="287984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10000"/>
                  </a:schemeClr>
                </a:solidFill>
                <a:latin typeface="Book Antiqua" pitchFamily="18" charset="0"/>
              </a:rPr>
              <a:t>Földszint</a:t>
            </a:r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707932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179511" y="109536"/>
            <a:ext cx="3816425" cy="1519263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Menekülési útvonalak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" y="4221088"/>
            <a:ext cx="899592" cy="13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647803" y="2636912"/>
            <a:ext cx="287984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10000"/>
                  </a:schemeClr>
                </a:solidFill>
                <a:latin typeface="Book Antiqua" pitchFamily="18" charset="0"/>
              </a:rPr>
              <a:t>Alsó földszint</a:t>
            </a:r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79511" y="109536"/>
            <a:ext cx="3816425" cy="1519263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Menekülési útvonalak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40087" cy="593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" y="4221088"/>
            <a:ext cx="899592" cy="13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647803" y="2636912"/>
            <a:ext cx="2879840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>
                    <a:lumMod val="10000"/>
                  </a:schemeClr>
                </a:solidFill>
                <a:latin typeface="Book Antiqua" pitchFamily="18" charset="0"/>
              </a:rPr>
              <a:t>Alagsor</a:t>
            </a:r>
            <a:endParaRPr lang="hu-HU" sz="2400" dirty="0" smtClean="0">
              <a:solidFill>
                <a:schemeClr val="bg1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79511" y="109536"/>
            <a:ext cx="3816425" cy="1519263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Menekülési útvonalak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945403" cy="5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79512" y="476672"/>
            <a:ext cx="8712968" cy="5809283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Kiürítés, kimenekítés: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Kivonulást követően a gyülekezési helyen</a:t>
            </a:r>
          </a:p>
          <a:p>
            <a:pPr algn="just">
              <a:spcBef>
                <a:spcPts val="300"/>
              </a:spcBef>
            </a:pPr>
            <a:endParaRPr lang="hu-H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>
              <a:spcBef>
                <a:spcPts val="300"/>
              </a:spcBef>
            </a:pPr>
            <a:endParaRPr lang="hu-H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>
              <a:spcBef>
                <a:spcPts val="300"/>
              </a:spcBef>
            </a:pPr>
            <a:endParaRPr lang="hu-H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endParaRPr lang="hu-H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endParaRPr lang="hu-HU" sz="3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endParaRPr lang="hu-HU" sz="3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endParaRPr lang="hu-HU" sz="3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>
              <a:spcBef>
                <a:spcPts val="300"/>
              </a:spcBef>
            </a:pPr>
            <a:r>
              <a:rPr lang="hu-HU" sz="3200" b="1" i="1" u="sng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 kötelező gyülekezni és  létszámellenőrzést  tartani!</a:t>
            </a:r>
          </a:p>
          <a:p>
            <a:pPr indent="-514350" algn="just">
              <a:spcBef>
                <a:spcPts val="300"/>
              </a:spcBef>
            </a:pPr>
            <a:endParaRPr lang="hu-H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Rendszergazda\Dokumentumok\1_Safety\_PARTNEREK\FOLYAMATOS\Gimnázium Zirc\4_Szemlék\IMG_0040.jpg"/>
          <p:cNvPicPr>
            <a:picLocks noChangeAspect="1" noChangeArrowheads="1"/>
          </p:cNvPicPr>
          <p:nvPr/>
        </p:nvPicPr>
        <p:blipFill>
          <a:blip r:embed="rId2" cstate="print">
            <a:lum bright="11000" contrast="-22000"/>
          </a:blip>
          <a:srcRect/>
          <a:stretch>
            <a:fillRect/>
          </a:stretch>
        </p:blipFill>
        <p:spPr bwMode="auto">
          <a:xfrm>
            <a:off x="1115616" y="1700808"/>
            <a:ext cx="6192688" cy="361803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383868" y="413324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hu-H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251520" y="404664"/>
            <a:ext cx="8568952" cy="6009337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/>
            <a:r>
              <a:rPr lang="hu-H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Fontos tudni, hogy:</a:t>
            </a:r>
          </a:p>
          <a:p>
            <a:pPr indent="-514350">
              <a:spcBef>
                <a:spcPts val="300"/>
              </a:spcBef>
            </a:pPr>
            <a:endParaRPr lang="hu-HU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higgadt, megfontolt cselekedet még a bajban 	is emberéletet menthet,</a:t>
            </a: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tanuló emberélet mentésében részt vehet, de a 	tűz 	oltásában nem,</a:t>
            </a: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fegyelmezetlen viselkedés vészhelyzetben, a </a:t>
            </a:r>
            <a:r>
              <a:rPr lang="hu-HU" sz="2800" b="1" i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tűzbizton-	</a:t>
            </a:r>
            <a:r>
              <a:rPr lang="hu-HU" sz="2800" b="1" i="1" noProof="1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ságot </a:t>
            </a:r>
            <a:r>
              <a:rPr lang="hu-HU" sz="2800" b="1" i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szolgáló eszközök rongálása, eltulajdonítása  	büntetendő cselekmény!</a:t>
            </a:r>
          </a:p>
          <a:p>
            <a:pPr indent="-5143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hu-HU" sz="2800" b="1" i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a tűzjelzés megszólalása után az  épületet </a:t>
            </a:r>
          </a:p>
          <a:p>
            <a:pPr indent="-514350" algn="just"/>
            <a:r>
              <a:rPr lang="hu-H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4800" b="1" i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4 </a:t>
            </a:r>
            <a:r>
              <a:rPr lang="hu-HU" sz="3200" b="1" i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hu-H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percen belül </a:t>
            </a:r>
            <a:r>
              <a:rPr lang="hu-HU" sz="3200" b="1" i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el kell hagyni. </a:t>
            </a:r>
            <a:endParaRPr lang="hu-HU" sz="3200" b="1" i="1" dirty="0" smtClean="0">
              <a:solidFill>
                <a:srgbClr val="EA2D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 algn="ctr"/>
            <a:r>
              <a:rPr lang="hu-HU" sz="2400" i="1" dirty="0" smtClean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(…hogy miért  4 perc, azt a „szobatűz” videofelvételen megtekintheted !) </a:t>
            </a:r>
            <a:endParaRPr lang="hu-HU" sz="2400" i="1" dirty="0" smtClean="0">
              <a:solidFill>
                <a:srgbClr val="EA2D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1035998" y="368660"/>
            <a:ext cx="711626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kerekített téglalap 2"/>
          <p:cNvSpPr/>
          <p:nvPr/>
        </p:nvSpPr>
        <p:spPr>
          <a:xfrm>
            <a:off x="165637" y="5373216"/>
            <a:ext cx="8856983" cy="720080"/>
          </a:xfrm>
          <a:prstGeom prst="roundRect">
            <a:avLst>
              <a:gd name="adj" fmla="val 101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i="1" dirty="0" smtClean="0">
                <a:solidFill>
                  <a:srgbClr val="0000FF"/>
                </a:solidFill>
                <a:latin typeface="Book Antiqua" pitchFamily="18" charset="0"/>
              </a:rPr>
              <a:t>Ez nem a tűzvédelmi szakember </a:t>
            </a:r>
            <a:r>
              <a:rPr lang="hu-HU" sz="3200" b="1" i="1" dirty="0" smtClean="0">
                <a:solidFill>
                  <a:srgbClr val="0000FF"/>
                </a:solidFill>
                <a:latin typeface="Book Antiqua" pitchFamily="18" charset="0"/>
              </a:rPr>
              <a:t>tanácsa!</a:t>
            </a:r>
            <a:endParaRPr lang="hu-HU" sz="3200" b="1" i="1" dirty="0" smtClean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1368425" cy="1663700"/>
          </a:xfrm>
          <a:prstGeom prst="rect">
            <a:avLst/>
          </a:prstGeom>
          <a:solidFill>
            <a:srgbClr val="FDC22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Lekerekített téglalap 4"/>
          <p:cNvSpPr/>
          <p:nvPr/>
        </p:nvSpPr>
        <p:spPr>
          <a:xfrm>
            <a:off x="323528" y="332656"/>
            <a:ext cx="8568952" cy="468052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4800000" scaled="0"/>
            <a:tileRect r="-100000" b="-10000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Köszönjük a figyelmet, </a:t>
            </a:r>
          </a:p>
          <a:p>
            <a:pPr algn="ctr"/>
            <a:endParaRPr lang="hu-H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eseménymentes  és  sikeres  tanévet kíván</a:t>
            </a:r>
          </a:p>
          <a:p>
            <a:pPr algn="ctr"/>
            <a:r>
              <a:rPr lang="hu-H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</a:t>
            </a:r>
          </a:p>
          <a:p>
            <a:pPr algn="ctr"/>
            <a:r>
              <a:rPr lang="hu-HU" sz="36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Safety-Go Kft.</a:t>
            </a:r>
          </a:p>
          <a:p>
            <a:pPr algn="ctr"/>
            <a:r>
              <a:rPr lang="hu-HU" sz="36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Zirc</a:t>
            </a:r>
          </a:p>
          <a:p>
            <a:pPr algn="just"/>
            <a:r>
              <a:rPr lang="hu-HU" sz="16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					         </a:t>
            </a:r>
            <a:r>
              <a:rPr lang="hu-HU" sz="3200" b="1" noProof="1" smtClean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Hédl </a:t>
            </a:r>
            <a:r>
              <a:rPr lang="hu-HU" sz="3200" b="1" noProof="1" smtClean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Evelin</a:t>
            </a:r>
            <a:endParaRPr lang="hu-HU" sz="3200" b="1" noProof="1" smtClean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algn="ctr"/>
            <a:endParaRPr lang="hu-H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19672" y="58772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80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Safety-Go</a:t>
            </a:r>
            <a:r>
              <a:rPr lang="hu-HU" sz="24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u-HU" sz="20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u-HU" dirty="0" smtClean="0">
                <a:latin typeface="Baskerville Old Face" pitchFamily="18" charset="0"/>
                <a:ea typeface="Calibri" pitchFamily="34" charset="0"/>
                <a:cs typeface="Calibri" pitchFamily="34" charset="0"/>
              </a:rPr>
              <a:t>Munkavédelmi Szolgáltató  Kft.  Zirc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40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XQk1-JWs_1hy_QkRBMJQuq8IpFJmYP3_1ZZJNYex0x72qKwrO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87" y="0"/>
            <a:ext cx="9156587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67544" y="404664"/>
            <a:ext cx="8136904" cy="6117059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Felelősségtudat:</a:t>
            </a:r>
          </a:p>
          <a:p>
            <a:pPr marL="514350" indent="-514350"/>
            <a:endParaRPr lang="hu-HU" sz="800" b="1" dirty="0" smtClean="0">
              <a:latin typeface="Baskerville Old Face" pitchFamily="18" charset="0"/>
            </a:endParaRPr>
          </a:p>
          <a:p>
            <a:pPr indent="-514350" algn="ctr"/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Az utóbbi időben elég gyakran szembesülünk azzal a megfogalmazással is, hogy</a:t>
            </a:r>
          </a:p>
          <a:p>
            <a:pPr indent="-514350" algn="ctr"/>
            <a:r>
              <a:rPr lang="hu-HU" sz="2800" b="1" noProof="1" smtClean="0">
                <a:solidFill>
                  <a:srgbClr val="00B0F0"/>
                </a:solidFill>
                <a:latin typeface="Baskerville Old Face" pitchFamily="18" charset="0"/>
              </a:rPr>
              <a:t>„</a:t>
            </a:r>
            <a:r>
              <a:rPr lang="hu-HU" sz="2800" b="1" noProof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gondatlansá</a:t>
            </a:r>
            <a:r>
              <a:rPr lang="hu-HU" sz="2800" b="1" noProof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gból elkövetett veszélyeztetés</a:t>
            </a:r>
            <a:r>
              <a:rPr lang="hu-HU" sz="2800" b="1" noProof="1" smtClean="0">
                <a:solidFill>
                  <a:srgbClr val="0000FF"/>
                </a:solidFill>
                <a:latin typeface="Baskerville Old Face" pitchFamily="18" charset="0"/>
              </a:rPr>
              <a:t>”</a:t>
            </a:r>
          </a:p>
          <a:p>
            <a:pPr indent="-514350" algn="just">
              <a:spcBef>
                <a:spcPts val="900"/>
              </a:spcBef>
            </a:pP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Bizon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y</a:t>
            </a:r>
            <a:r>
              <a:rPr lang="hu-HU" sz="2800" noProof="1" smtClean="0">
                <a:latin typeface="Baskerville Old Face" pitchFamily="18" charset="0"/>
              </a:rPr>
              <a:t> 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adott 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esetben nem csak saját magunkat érintő viselkedé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sünkért, 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cselekedetinkért vagyunk felelősek, hanem azo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kért</a:t>
            </a:r>
            <a:r>
              <a:rPr lang="hu-HU" sz="2800" noProof="1" smtClean="0">
                <a:latin typeface="Baskerville Old Face" pitchFamily="18" charset="0"/>
              </a:rPr>
              <a:t> 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is vállalnunk kell a felelősséget, amelyekkel mások biztonságát, életét, egészségét, testi épségét veszélyeztetjük. Ide 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sorolandó</a:t>
            </a:r>
            <a:r>
              <a:rPr lang="hu-HU" sz="2800" noProof="1" smtClean="0">
                <a:latin typeface="Baskerville Old Face" pitchFamily="18" charset="0"/>
              </a:rPr>
              <a:t> 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az is, amikor   vészhelyzetben komolytalankod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unk, nem 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az előírások-nak megfelelően járunk el, 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ezáltal</a:t>
            </a:r>
            <a:r>
              <a:rPr lang="hu-HU" sz="2800" noProof="1" smtClean="0">
                <a:latin typeface="Baskerville Old Face" pitchFamily="18" charset="0"/>
              </a:rPr>
              <a:t> 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oly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an helyzetet teremtünk, melynek következtében </a:t>
            </a:r>
            <a:r>
              <a:rPr lang="hu-HU" sz="2800" noProof="1" smtClean="0">
                <a:solidFill>
                  <a:srgbClr val="FFFF00"/>
                </a:solidFill>
                <a:latin typeface="Baskerville Old Face" pitchFamily="18" charset="0"/>
              </a:rPr>
              <a:t>embertár</a:t>
            </a:r>
            <a:r>
              <a:rPr lang="hu-HU" sz="2800" noProof="1" smtClean="0">
                <a:solidFill>
                  <a:srgbClr val="F71A03"/>
                </a:solidFill>
                <a:latin typeface="Baskerville Old Face" pitchFamily="18" charset="0"/>
              </a:rPr>
              <a:t>sunk kerül vészhelyzetbe.</a:t>
            </a:r>
            <a:endParaRPr lang="hu-HU" noProof="1">
              <a:solidFill>
                <a:srgbClr val="F71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7544" y="476672"/>
            <a:ext cx="8280920" cy="5847755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Fogalom meghatározás:</a:t>
            </a:r>
          </a:p>
          <a:p>
            <a:pPr marL="514350" indent="-514350" algn="ctr">
              <a:spcBef>
                <a:spcPts val="600"/>
              </a:spcBef>
            </a:pPr>
            <a:endParaRPr lang="hu-HU" sz="800" b="1" i="1" dirty="0" smtClean="0">
              <a:solidFill>
                <a:schemeClr val="tx1">
                  <a:lumMod val="75000"/>
                </a:schemeClr>
              </a:solidFill>
              <a:latin typeface="Baskerville Old Face" pitchFamily="18" charset="0"/>
            </a:endParaRPr>
          </a:p>
          <a:p>
            <a:pPr marL="514350" indent="-514350" algn="just">
              <a:spcBef>
                <a:spcPts val="600"/>
              </a:spcBef>
            </a:pPr>
            <a:r>
              <a:rPr lang="hu-HU" sz="3600" b="1" i="1" dirty="0" smtClean="0">
                <a:solidFill>
                  <a:schemeClr val="tx1">
                    <a:lumMod val="75000"/>
                  </a:schemeClr>
                </a:solidFill>
                <a:latin typeface="Baskerville Old Face" pitchFamily="18" charset="0"/>
              </a:rPr>
              <a:t>	Vészhelyzet:   </a:t>
            </a:r>
          </a:p>
          <a:p>
            <a:pPr marL="514350" indent="-514350"/>
            <a:r>
              <a:rPr lang="hu-HU" sz="2800" dirty="0" smtClean="0">
                <a:solidFill>
                  <a:srgbClr val="C00000"/>
                </a:solidFill>
                <a:latin typeface="Baskerville Old Face" pitchFamily="18" charset="0"/>
              </a:rPr>
              <a:t>Vészhelyzet  az  élet  bármely területén, </a:t>
            </a:r>
          </a:p>
          <a:p>
            <a:pPr marL="514350" indent="-514350"/>
            <a:r>
              <a:rPr lang="hu-HU" sz="2800" dirty="0" smtClean="0">
                <a:solidFill>
                  <a:srgbClr val="C00000"/>
                </a:solidFill>
                <a:latin typeface="Baskerville Old Face" pitchFamily="18" charset="0"/>
              </a:rPr>
              <a:t>bármelyik pillanatban kialakulhat. Egy </a:t>
            </a:r>
          </a:p>
          <a:p>
            <a:pPr marL="514350" indent="-514350"/>
            <a:r>
              <a:rPr lang="hu-HU" sz="2800" dirty="0" smtClean="0">
                <a:solidFill>
                  <a:srgbClr val="F71A03"/>
                </a:solidFill>
                <a:latin typeface="Baskerville Old Face" pitchFamily="18" charset="0"/>
              </a:rPr>
              <a:t>olyan szituáció, amikor az emberi élet, a </a:t>
            </a:r>
          </a:p>
          <a:p>
            <a:pPr indent="-514350"/>
            <a:r>
              <a:rPr lang="hu-HU" sz="2800" dirty="0" smtClean="0">
                <a:solidFill>
                  <a:srgbClr val="F71A03"/>
                </a:solidFill>
                <a:latin typeface="Baskerville Old Face" pitchFamily="18" charset="0"/>
              </a:rPr>
              <a:t>vagyoni értékünk, vagy közvetlen környezetünk élővilága kerül veszélybe, de az esemény még nem következett be.</a:t>
            </a:r>
          </a:p>
          <a:p>
            <a:pPr indent="-514350"/>
            <a:endParaRPr lang="hu-HU" sz="2800" b="1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indent="-514350"/>
            <a:endParaRPr lang="hu-HU" sz="2800" b="1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indent="-514350"/>
            <a:endParaRPr lang="hu-HU" sz="2800" b="1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indent="-514350"/>
            <a:endParaRPr lang="hu-HU" sz="2800" b="1" dirty="0" smtClean="0">
              <a:solidFill>
                <a:srgbClr val="C00000"/>
              </a:solidFill>
              <a:latin typeface="Baskerville Old Face" pitchFamily="18" charset="0"/>
            </a:endParaRPr>
          </a:p>
          <a:p>
            <a:pPr indent="-514350"/>
            <a:endParaRPr lang="hu-HU" sz="2800" b="1" dirty="0" smtClean="0">
              <a:latin typeface="Baskerville Old Face" pitchFamily="18" charset="0"/>
            </a:endParaRPr>
          </a:p>
        </p:txBody>
      </p:sp>
      <p:pic>
        <p:nvPicPr>
          <p:cNvPr id="1026" name="Picture 2" descr="Világrekordot állított fel egy kötéltánco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88224" y="476672"/>
            <a:ext cx="2160240" cy="2736304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https://encrypted-tbn1.gstatic.com/images?q=tbn:ANd9GcReFuSV08bo8yl4gtDAyaGfl43h1hXR1i9U5R_vpdX4WR1eNEvW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8064896" cy="219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Rendszergazda\Dokumentumok\1_Safety\_PARTNEREK\FOLYAMATOS\Gimnázium Zirc\5_Oktatás\Ka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0683"/>
            <a:ext cx="8424936" cy="631057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67544" y="40466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latin typeface="Times New Roman" pitchFamily="18" charset="0"/>
                <a:cs typeface="Times New Roman" pitchFamily="18" charset="0"/>
              </a:rPr>
              <a:t>K a t a s z t r ó f a:</a:t>
            </a:r>
            <a:endParaRPr lang="hu-H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772816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spcBef>
                <a:spcPts val="600"/>
              </a:spcBef>
            </a:pPr>
            <a:r>
              <a:rPr lang="hu-H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görög eredetű szó, jelentése:</a:t>
            </a:r>
          </a:p>
          <a:p>
            <a:pPr indent="-514350">
              <a:spcBef>
                <a:spcPts val="600"/>
              </a:spcBef>
            </a:pPr>
            <a:endParaRPr lang="hu-HU" sz="32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600"/>
              </a:spcBef>
            </a:pPr>
            <a:endParaRPr lang="hu-HU" sz="32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/>
            <a:endParaRPr lang="hu-HU" sz="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/>
            <a:r>
              <a:rPr lang="hu-H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fordulat, megsemmisülés, csapás, megrázó hirtelen esemény, az emberi élet, az anyagi javak, természeti értékek pusztulása. </a:t>
            </a:r>
          </a:p>
          <a:p>
            <a:pPr indent="-514350"/>
            <a:r>
              <a:rPr lang="hu-H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Legtöbb esetben váratlanul következik be, több emberéletet követel, vagy rendkívül nagy mértékű, pusztítást végez.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548680"/>
            <a:ext cx="8280920" cy="5555367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Katasztrófa típusai:</a:t>
            </a:r>
          </a:p>
          <a:p>
            <a:pPr indent="-514350">
              <a:spcBef>
                <a:spcPts val="1800"/>
              </a:spcBef>
            </a:pP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Leggyakrabban a természeti eredetű jelenségek okoznak veszélyhelyzeteket, és sok esetben katasztrófahelyzet kialakulásához is vezetnek, hiszen a földrengések, vulkánkitörések, áradások, </a:t>
            </a:r>
            <a:r>
              <a:rPr lang="hu-HU" sz="3200" dirty="0" smtClean="0">
                <a:solidFill>
                  <a:srgbClr val="F71A03"/>
                </a:solidFill>
                <a:latin typeface="Times New Roman" pitchFamily="18" charset="0"/>
                <a:cs typeface="Times New Roman" pitchFamily="18" charset="0"/>
              </a:rPr>
              <a:t>árvizek, gátszakadások, szökőárak, szélsőségesen felerősödött viharok, csapadékok és fagyok olyan erőt képviselnek, melyek kordában tartása a mai napig megoldatlan problémát jelent az emberiség számára. </a:t>
            </a:r>
            <a:endParaRPr lang="hu-HU" sz="3200" i="1" dirty="0" smtClean="0">
              <a:solidFill>
                <a:srgbClr val="F71A0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hu-HU" sz="1200" b="1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404664"/>
            <a:ext cx="8280920" cy="5893921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Katasztrófa típusai: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Hidrológiai eredetű:</a:t>
            </a:r>
          </a:p>
          <a:p>
            <a:pPr marL="1731600" lvl="3" indent="-514350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Árvíz</a:t>
            </a:r>
          </a:p>
          <a:p>
            <a:pPr marL="1731600" lvl="3" indent="-514350"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Belvíz</a:t>
            </a:r>
          </a:p>
          <a:p>
            <a:pPr marL="1731600" lvl="3" indent="-514350"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Szárazság</a:t>
            </a:r>
          </a:p>
          <a:p>
            <a:pPr marL="1731600" lvl="3" indent="-514350"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Havazás, hóvihar</a:t>
            </a:r>
          </a:p>
          <a:p>
            <a:pPr indent="-514350">
              <a:spcBef>
                <a:spcPts val="1200"/>
              </a:spcBef>
            </a:pPr>
            <a:endParaRPr lang="hu-HU" sz="1200" b="1" i="1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Geológiai eredetű:</a:t>
            </a:r>
          </a:p>
          <a:p>
            <a:pPr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Földcsuszamlás</a:t>
            </a:r>
          </a:p>
          <a:p>
            <a:pPr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Földrengés</a:t>
            </a:r>
          </a:p>
          <a:p>
            <a:pPr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Vulkánkitörés</a:t>
            </a:r>
          </a:p>
        </p:txBody>
      </p:sp>
      <p:pic>
        <p:nvPicPr>
          <p:cNvPr id="64513" name="Picture 1" descr="C:\Documents and Settings\Rendszergazda\Dokumentumok\1_Safety\_PARTNEREK\FOLYAMATOS\Gimnázium Zirc\5_Oktatás\Ka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646" y="908720"/>
            <a:ext cx="3570889" cy="2376264"/>
          </a:xfrm>
          <a:prstGeom prst="rect">
            <a:avLst/>
          </a:prstGeom>
          <a:noFill/>
        </p:spPr>
      </p:pic>
      <p:pic>
        <p:nvPicPr>
          <p:cNvPr id="64515" name="Picture 3" descr="C:\Documents and Settings\Rendszergazda\Dokumentumok\1_Safety\_PARTNEREK\FOLYAMATOS\Gimnázium Zirc\5_Oktatás\Kat_6.jpg"/>
          <p:cNvPicPr>
            <a:picLocks noChangeAspect="1" noChangeArrowheads="1"/>
          </p:cNvPicPr>
          <p:nvPr/>
        </p:nvPicPr>
        <p:blipFill>
          <a:blip r:embed="rId3" cstate="print">
            <a:lum bright="43000" contrast="37000"/>
          </a:blip>
          <a:srcRect/>
          <a:stretch>
            <a:fillRect/>
          </a:stretch>
        </p:blipFill>
        <p:spPr bwMode="auto">
          <a:xfrm>
            <a:off x="4139952" y="3573016"/>
            <a:ext cx="447558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260648"/>
            <a:ext cx="8280920" cy="6201698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Katasztrófa típusai:</a:t>
            </a:r>
          </a:p>
          <a:p>
            <a:pPr indent="-514350">
              <a:spcBef>
                <a:spcPts val="6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Biológiai eredetű:</a:t>
            </a:r>
          </a:p>
          <a:p>
            <a:pPr marL="1274400" lvl="2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Sáska, hernyó invázió</a:t>
            </a:r>
          </a:p>
          <a:p>
            <a:pPr marL="1274400" lvl="2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Állati betegségek </a:t>
            </a:r>
          </a:p>
          <a:p>
            <a:pPr marL="360000" indent="-514350"/>
            <a:r>
              <a:rPr lang="hu-H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(madárinfluenza, sertéspestis, stb.)</a:t>
            </a:r>
            <a:endParaRPr lang="hu-H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514350">
              <a:spcBef>
                <a:spcPts val="12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Klimatikus légköri:</a:t>
            </a:r>
          </a:p>
          <a:p>
            <a:pPr marL="36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Hurrikán, tornádó</a:t>
            </a:r>
          </a:p>
          <a:p>
            <a:pPr marL="36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Szélvész</a:t>
            </a:r>
          </a:p>
          <a:p>
            <a:pPr marL="360000"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Jégvihar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Földönkívüli  eredetű:</a:t>
            </a:r>
          </a:p>
          <a:p>
            <a:pPr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Üstökös, meteorit becsapódás</a:t>
            </a:r>
          </a:p>
          <a:p>
            <a:pPr indent="-514350">
              <a:buFont typeface="Wingdings" pitchFamily="2" charset="2"/>
              <a:buChar char="Ø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Kozmikus sugárzás</a:t>
            </a:r>
          </a:p>
          <a:p>
            <a:pPr indent="-514350"/>
            <a:endParaRPr lang="hu-HU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5" name="Picture 1" descr="C:\Documents and Settings\Rendszergazda\Dokumentumok\1_Safety\_PARTNEREK\FOLYAMATOS\Gimnázium Zirc\5_Oktatás\Kat_7.jpg"/>
          <p:cNvPicPr>
            <a:picLocks noChangeAspect="1" noChangeArrowheads="1"/>
          </p:cNvPicPr>
          <p:nvPr/>
        </p:nvPicPr>
        <p:blipFill>
          <a:blip r:embed="rId2" cstate="print">
            <a:lum bright="16000" contrast="10000"/>
          </a:blip>
          <a:srcRect/>
          <a:stretch>
            <a:fillRect/>
          </a:stretch>
        </p:blipFill>
        <p:spPr bwMode="auto">
          <a:xfrm>
            <a:off x="4860032" y="2564904"/>
            <a:ext cx="3456384" cy="1944216"/>
          </a:xfrm>
          <a:prstGeom prst="rect">
            <a:avLst/>
          </a:prstGeom>
          <a:noFill/>
        </p:spPr>
      </p:pic>
      <p:pic>
        <p:nvPicPr>
          <p:cNvPr id="62466" name="Picture 2" descr="C:\Documents and Settings\Rendszergazda\Dokumentumok\1_Safety\_PARTNEREK\FOLYAMATOS\Gimnázium Zirc\5_Oktatás\Kat_8.jpg"/>
          <p:cNvPicPr>
            <a:picLocks noChangeAspect="1" noChangeArrowheads="1"/>
          </p:cNvPicPr>
          <p:nvPr/>
        </p:nvPicPr>
        <p:blipFill>
          <a:blip r:embed="rId3" cstate="print">
            <a:lum bright="16000" contrast="13000"/>
          </a:blip>
          <a:srcRect/>
          <a:stretch>
            <a:fillRect/>
          </a:stretch>
        </p:blipFill>
        <p:spPr bwMode="auto">
          <a:xfrm>
            <a:off x="5148064" y="4581128"/>
            <a:ext cx="3168352" cy="1885950"/>
          </a:xfrm>
          <a:prstGeom prst="rect">
            <a:avLst/>
          </a:prstGeom>
          <a:noFill/>
        </p:spPr>
      </p:pic>
      <p:pic>
        <p:nvPicPr>
          <p:cNvPr id="62467" name="Picture 3" descr="C:\Documents and Settings\Rendszergazda\Dokumentumok\1_Safety\_PARTNEREK\FOLYAMATOS\Gimnázium Zirc\5_Oktatás\Kat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456384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548680"/>
            <a:ext cx="8280920" cy="5170646"/>
          </a:xfrm>
          <a:prstGeom prst="rect">
            <a:avLst/>
          </a:prstGeom>
          <a:noFill/>
          <a:ln w="38100">
            <a:solidFill>
              <a:schemeClr val="tx1">
                <a:lumMod val="75000"/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u-HU" sz="4000" b="1" dirty="0" smtClean="0">
                <a:solidFill>
                  <a:srgbClr val="000000"/>
                </a:solidFill>
                <a:latin typeface="Baskerville Old Face" pitchFamily="18" charset="0"/>
              </a:rPr>
              <a:t>Katasztrófa típusai:</a:t>
            </a:r>
          </a:p>
          <a:p>
            <a:pPr indent="-514350">
              <a:spcBef>
                <a:spcPts val="1200"/>
              </a:spcBef>
            </a:pPr>
            <a:r>
              <a:rPr lang="hu-HU" sz="32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Ember okozta ökológiai katasztrófák !:</a:t>
            </a:r>
          </a:p>
          <a:p>
            <a:pPr indent="-514350">
              <a:spcBef>
                <a:spcPts val="1200"/>
              </a:spcBef>
            </a:pPr>
            <a:endParaRPr lang="hu-HU" sz="10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Nukleáris robbanás</a:t>
            </a: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Vegyi anyag kiömlés  </a:t>
            </a:r>
            <a:r>
              <a:rPr lang="hu-H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(Ajkai vörös iszap)</a:t>
            </a: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Tiszai ciánszennyezés  </a:t>
            </a:r>
            <a:r>
              <a:rPr lang="hu-HU" sz="2800" i="1" noProof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(Veres patak)</a:t>
            </a: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Esőerdők kivágása</a:t>
            </a: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Állatfajok korlátlan pusztítása</a:t>
            </a:r>
          </a:p>
          <a:p>
            <a:pPr marL="360000" indent="-51435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Erdőtűz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rgbClr val="B32C16"/>
      </a:dk1>
      <a:lt1>
        <a:srgbClr val="FDF5D5"/>
      </a:lt1>
      <a:dk2>
        <a:srgbClr val="B32C16"/>
      </a:dk2>
      <a:lt2>
        <a:srgbClr val="FFE635"/>
      </a:lt2>
      <a:accent1>
        <a:srgbClr val="FFFAD6"/>
      </a:accent1>
      <a:accent2>
        <a:srgbClr val="000000"/>
      </a:accent2>
      <a:accent3>
        <a:srgbClr val="CC3300"/>
      </a:accent3>
      <a:accent4>
        <a:srgbClr val="F5CD2D"/>
      </a:accent4>
      <a:accent5>
        <a:srgbClr val="FFFAD6"/>
      </a:accent5>
      <a:accent6>
        <a:srgbClr val="FFCC00"/>
      </a:accent6>
      <a:hlink>
        <a:srgbClr val="D2611C"/>
      </a:hlink>
      <a:folHlink>
        <a:srgbClr val="3B435B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766</Words>
  <Application>Microsoft Office PowerPoint</Application>
  <PresentationFormat>Diavetítés a képernyőre (4:3 oldalarány)</PresentationFormat>
  <Paragraphs>226</Paragraphs>
  <Slides>29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kellene írni a címet</dc:title>
  <dc:creator>Pc</dc:creator>
  <cp:lastModifiedBy>HJÓZSI</cp:lastModifiedBy>
  <cp:revision>317</cp:revision>
  <dcterms:created xsi:type="dcterms:W3CDTF">2012-03-09T20:55:39Z</dcterms:created>
  <dcterms:modified xsi:type="dcterms:W3CDTF">2017-08-31T10:48:30Z</dcterms:modified>
</cp:coreProperties>
</file>